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notesMasterIdLst>
    <p:notesMasterId r:id="rId11"/>
  </p:notesMasterIdLst>
  <p:sldIdLst>
    <p:sldId id="260" r:id="rId6"/>
    <p:sldId id="264" r:id="rId7"/>
    <p:sldId id="266" r:id="rId8"/>
    <p:sldId id="268" r:id="rId9"/>
    <p:sldId id="270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552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55D918-0D48-44D3-9287-CAE1B93EB64A}" type="doc">
      <dgm:prSet loTypeId="urn:microsoft.com/office/officeart/2005/8/layout/pyramid1" loCatId="pyramid" qsTypeId="urn:microsoft.com/office/officeart/2005/8/quickstyle/simple1" qsCatId="simple" csTypeId="urn:microsoft.com/office/officeart/2005/8/colors/accent4_5" csCatId="accent4" phldr="1"/>
      <dgm:spPr/>
      <dgm:t>
        <a:bodyPr/>
        <a:lstStyle/>
        <a:p>
          <a:endParaRPr/>
        </a:p>
      </dgm:t>
    </dgm:pt>
    <dgm:pt modelId="{547044BC-B29A-41C2-9396-2C63C92CED4B}" type="parTrans" cxnId="{35FEF27E-7A34-4F49-8FCF-E41EB329D542}">
      <dgm:prSet/>
      <dgm:spPr/>
      <dgm:t>
        <a:bodyPr/>
        <a:lstStyle/>
        <a:p>
          <a:endParaRPr lang="ru-RU" b="1"/>
        </a:p>
      </dgm:t>
    </dgm:pt>
    <dgm:pt modelId="{F014B99B-BC0F-4D51-AA35-03139CBC5BDF}">
      <dgm:prSet phldrT="[Текст]" custT="1"/>
      <dgm:spPr>
        <a:solidFill>
          <a:srgbClr val="0070C0"/>
        </a:solidFill>
      </dgm:spPr>
      <dgm:t>
        <a:bodyPr/>
        <a:lstStyle/>
        <a:p>
          <a:endParaRPr lang="ru-RU" sz="1200" b="1"/>
        </a:p>
        <a:p>
          <a:endParaRPr lang="ru-RU" sz="6500" b="1"/>
        </a:p>
        <a:p>
          <a:endParaRPr lang="ru-RU" sz="6500" b="1"/>
        </a:p>
        <a:p>
          <a:endParaRPr lang="ru-RU" sz="6500" b="1"/>
        </a:p>
        <a:p>
          <a:r>
            <a:rPr lang="ru-RU" sz="1100" b="1">
              <a:solidFill>
                <a:schemeClr val="bg1"/>
              </a:solidFill>
            </a:rPr>
            <a:t>Федеральный </a:t>
          </a:r>
        </a:p>
        <a:p>
          <a:r>
            <a:rPr lang="ru-RU" sz="1100" b="1">
              <a:solidFill>
                <a:schemeClr val="bg1"/>
              </a:solidFill>
            </a:rPr>
            <a:t>уровень</a:t>
          </a:r>
        </a:p>
      </dgm:t>
    </dgm:pt>
    <dgm:pt modelId="{310293B5-AF1E-4EB5-9AC5-576D9AB28450}" type="sibTrans" cxnId="{35FEF27E-7A34-4F49-8FCF-E41EB329D542}">
      <dgm:prSet/>
      <dgm:spPr/>
      <dgm:t>
        <a:bodyPr/>
        <a:lstStyle/>
        <a:p>
          <a:endParaRPr lang="ru-RU" b="1"/>
        </a:p>
      </dgm:t>
    </dgm:pt>
    <dgm:pt modelId="{061A8EDF-95EB-4ED1-B54D-E85549B7DDD2}" type="parTrans" cxnId="{453501CC-8153-42C4-9BF3-743E91762098}">
      <dgm:prSet/>
      <dgm:spPr/>
      <dgm:t>
        <a:bodyPr/>
        <a:lstStyle/>
        <a:p>
          <a:endParaRPr lang="ru-RU" b="1"/>
        </a:p>
      </dgm:t>
    </dgm:pt>
    <dgm:pt modelId="{CBB2EDB4-08BF-49DB-9282-C363CE23E3D0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200" b="1"/>
            <a:t>Региональный уровень</a:t>
          </a:r>
        </a:p>
      </dgm:t>
    </dgm:pt>
    <dgm:pt modelId="{8A73D853-84E8-4FCE-B4F9-A28E61B55BFC}" type="sibTrans" cxnId="{453501CC-8153-42C4-9BF3-743E91762098}">
      <dgm:prSet/>
      <dgm:spPr/>
      <dgm:t>
        <a:bodyPr/>
        <a:lstStyle/>
        <a:p>
          <a:endParaRPr lang="ru-RU" b="1"/>
        </a:p>
      </dgm:t>
    </dgm:pt>
    <dgm:pt modelId="{48549D1C-43AC-47BA-B869-251333E1E3E6}" type="parTrans" cxnId="{81ECF519-1BA5-4AAB-B035-271C900CED46}">
      <dgm:prSet/>
      <dgm:spPr/>
      <dgm:t>
        <a:bodyPr/>
        <a:lstStyle/>
        <a:p>
          <a:endParaRPr lang="ru-RU" b="1"/>
        </a:p>
      </dgm:t>
    </dgm:pt>
    <dgm:pt modelId="{8380A261-4409-4C6B-8A07-0D64C5422F6D}">
      <dgm:prSet phldrT="[Текст]" custT="1"/>
      <dgm:spPr>
        <a:solidFill>
          <a:srgbClr val="00B0F0">
            <a:alpha val="50000"/>
          </a:srgbClr>
        </a:solidFill>
      </dgm:spPr>
      <dgm:t>
        <a:bodyPr/>
        <a:lstStyle/>
        <a:p>
          <a:r>
            <a:rPr lang="ru-RU" sz="1200" b="1"/>
            <a:t>Уровень ОО</a:t>
          </a:r>
        </a:p>
      </dgm:t>
    </dgm:pt>
    <dgm:pt modelId="{FDF2E5F5-8F13-4FFA-81A9-3BFDEEE2F092}" type="sibTrans" cxnId="{81ECF519-1BA5-4AAB-B035-271C900CED46}">
      <dgm:prSet/>
      <dgm:spPr/>
      <dgm:t>
        <a:bodyPr/>
        <a:lstStyle/>
        <a:p>
          <a:endParaRPr lang="ru-RU" b="1"/>
        </a:p>
      </dgm:t>
    </dgm:pt>
    <dgm:pt modelId="{8C222443-D6D5-437E-8A06-7845FF64044F}" type="pres">
      <dgm:prSet presAssocID="{C055D918-0D48-44D3-9287-CAE1B93EB64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/>
        </a:p>
      </dgm:t>
    </dgm:pt>
    <dgm:pt modelId="{8E592AC7-B094-488F-86DE-8B46AA43A5F7}" type="pres">
      <dgm:prSet presAssocID="{F014B99B-BC0F-4D51-AA35-03139CBC5BDF}" presName="Name8" presStyleCnt="0"/>
      <dgm:spPr/>
      <dgm:t>
        <a:bodyPr/>
        <a:lstStyle/>
        <a:p>
          <a:endParaRPr/>
        </a:p>
      </dgm:t>
    </dgm:pt>
    <dgm:pt modelId="{47753778-DDCD-4F66-8671-0963E55AC1AB}" type="pres">
      <dgm:prSet presAssocID="{F014B99B-BC0F-4D51-AA35-03139CBC5BDF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/>
        </a:p>
      </dgm:t>
    </dgm:pt>
    <dgm:pt modelId="{158BBE6D-1C8E-4142-827F-B1B32D20364B}" type="pres">
      <dgm:prSet presAssocID="{F014B99B-BC0F-4D51-AA35-03139CBC5BD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/>
        </a:p>
      </dgm:t>
    </dgm:pt>
    <dgm:pt modelId="{08609C55-E487-4600-AFD0-8994D3888F22}" type="pres">
      <dgm:prSet presAssocID="{CBB2EDB4-08BF-49DB-9282-C363CE23E3D0}" presName="Name8" presStyleCnt="0"/>
      <dgm:spPr/>
      <dgm:t>
        <a:bodyPr/>
        <a:lstStyle/>
        <a:p>
          <a:endParaRPr/>
        </a:p>
      </dgm:t>
    </dgm:pt>
    <dgm:pt modelId="{7099C5AD-A666-455F-9144-31509FAE35FB}" type="pres">
      <dgm:prSet presAssocID="{CBB2EDB4-08BF-49DB-9282-C363CE23E3D0}" presName="level" presStyleLbl="node1" presStyleIdx="1" presStyleCnt="3" custLinFactNeighborX="-179" custLinFactNeighborY="969">
        <dgm:presLayoutVars>
          <dgm:chMax val="1"/>
          <dgm:bulletEnabled val="1"/>
        </dgm:presLayoutVars>
      </dgm:prSet>
      <dgm:spPr/>
      <dgm:t>
        <a:bodyPr/>
        <a:lstStyle/>
        <a:p>
          <a:endParaRPr/>
        </a:p>
      </dgm:t>
    </dgm:pt>
    <dgm:pt modelId="{8064A9E2-4365-4891-A563-4210D9FE6047}" type="pres">
      <dgm:prSet presAssocID="{CBB2EDB4-08BF-49DB-9282-C363CE23E3D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/>
        </a:p>
      </dgm:t>
    </dgm:pt>
    <dgm:pt modelId="{4E66420A-6794-4210-A8DC-A681DFE94B26}" type="pres">
      <dgm:prSet presAssocID="{8380A261-4409-4C6B-8A07-0D64C5422F6D}" presName="Name8" presStyleCnt="0"/>
      <dgm:spPr/>
      <dgm:t>
        <a:bodyPr/>
        <a:lstStyle/>
        <a:p>
          <a:endParaRPr/>
        </a:p>
      </dgm:t>
    </dgm:pt>
    <dgm:pt modelId="{3405B94A-B110-4EB0-B99D-680A85764021}" type="pres">
      <dgm:prSet presAssocID="{8380A261-4409-4C6B-8A07-0D64C5422F6D}" presName="level" presStyleLbl="node1" presStyleIdx="2" presStyleCnt="3" custScaleX="100000" custScaleY="68328" custLinFactNeighborX="1216" custLinFactNeighborY="360">
        <dgm:presLayoutVars>
          <dgm:chMax val="1"/>
          <dgm:bulletEnabled val="1"/>
        </dgm:presLayoutVars>
      </dgm:prSet>
      <dgm:spPr/>
      <dgm:t>
        <a:bodyPr/>
        <a:lstStyle/>
        <a:p>
          <a:endParaRPr/>
        </a:p>
      </dgm:t>
    </dgm:pt>
    <dgm:pt modelId="{EB789FCB-B92C-4A52-BB06-4A95FA62001B}" type="pres">
      <dgm:prSet presAssocID="{8380A261-4409-4C6B-8A07-0D64C5422F6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/>
        </a:p>
      </dgm:t>
    </dgm:pt>
  </dgm:ptLst>
  <dgm:cxnLst>
    <dgm:cxn modelId="{627EE1D7-2B7C-45D5-9B88-2AF8628E6352}" type="presOf" srcId="{F014B99B-BC0F-4D51-AA35-03139CBC5BDF}" destId="{158BBE6D-1C8E-4142-827F-B1B32D20364B}" srcOrd="1" destOrd="0" presId="urn:microsoft.com/office/officeart/2005/8/layout/pyramid1"/>
    <dgm:cxn modelId="{768EABA2-C949-4647-81EE-B86BE44B90CA}" type="presOf" srcId="{C055D918-0D48-44D3-9287-CAE1B93EB64A}" destId="{8C222443-D6D5-437E-8A06-7845FF64044F}" srcOrd="0" destOrd="0" presId="urn:microsoft.com/office/officeart/2005/8/layout/pyramid1"/>
    <dgm:cxn modelId="{773FE5D9-70C5-4482-930F-137C659398A6}" type="presOf" srcId="{F014B99B-BC0F-4D51-AA35-03139CBC5BDF}" destId="{47753778-DDCD-4F66-8671-0963E55AC1AB}" srcOrd="0" destOrd="0" presId="urn:microsoft.com/office/officeart/2005/8/layout/pyramid1"/>
    <dgm:cxn modelId="{81ECF519-1BA5-4AAB-B035-271C900CED46}" srcId="{C055D918-0D48-44D3-9287-CAE1B93EB64A}" destId="{8380A261-4409-4C6B-8A07-0D64C5422F6D}" srcOrd="2" destOrd="0" parTransId="{48549D1C-43AC-47BA-B869-251333E1E3E6}" sibTransId="{FDF2E5F5-8F13-4FFA-81A9-3BFDEEE2F092}"/>
    <dgm:cxn modelId="{E06EA715-6DB7-4D8B-B4F3-D492C4591EE6}" type="presOf" srcId="{CBB2EDB4-08BF-49DB-9282-C363CE23E3D0}" destId="{7099C5AD-A666-455F-9144-31509FAE35FB}" srcOrd="0" destOrd="0" presId="urn:microsoft.com/office/officeart/2005/8/layout/pyramid1"/>
    <dgm:cxn modelId="{6883BC63-1442-46B3-8DFD-46D75D09ECAE}" type="presOf" srcId="{CBB2EDB4-08BF-49DB-9282-C363CE23E3D0}" destId="{8064A9E2-4365-4891-A563-4210D9FE6047}" srcOrd="1" destOrd="0" presId="urn:microsoft.com/office/officeart/2005/8/layout/pyramid1"/>
    <dgm:cxn modelId="{35FEF27E-7A34-4F49-8FCF-E41EB329D542}" srcId="{C055D918-0D48-44D3-9287-CAE1B93EB64A}" destId="{F014B99B-BC0F-4D51-AA35-03139CBC5BDF}" srcOrd="0" destOrd="0" parTransId="{547044BC-B29A-41C2-9396-2C63C92CED4B}" sibTransId="{310293B5-AF1E-4EB5-9AC5-576D9AB28450}"/>
    <dgm:cxn modelId="{FF3CF9D2-5103-4DA6-A79B-C05F58722947}" type="presOf" srcId="{8380A261-4409-4C6B-8A07-0D64C5422F6D}" destId="{3405B94A-B110-4EB0-B99D-680A85764021}" srcOrd="0" destOrd="0" presId="urn:microsoft.com/office/officeart/2005/8/layout/pyramid1"/>
    <dgm:cxn modelId="{453501CC-8153-42C4-9BF3-743E91762098}" srcId="{C055D918-0D48-44D3-9287-CAE1B93EB64A}" destId="{CBB2EDB4-08BF-49DB-9282-C363CE23E3D0}" srcOrd="1" destOrd="0" parTransId="{061A8EDF-95EB-4ED1-B54D-E85549B7DDD2}" sibTransId="{8A73D853-84E8-4FCE-B4F9-A28E61B55BFC}"/>
    <dgm:cxn modelId="{5DB6EEBC-E007-40FA-BBBA-D66F5ABADCDF}" type="presOf" srcId="{8380A261-4409-4C6B-8A07-0D64C5422F6D}" destId="{EB789FCB-B92C-4A52-BB06-4A95FA62001B}" srcOrd="1" destOrd="0" presId="urn:microsoft.com/office/officeart/2005/8/layout/pyramid1"/>
    <dgm:cxn modelId="{58297EA2-F9E6-478F-9ADC-6272D703C905}" type="presParOf" srcId="{8C222443-D6D5-437E-8A06-7845FF64044F}" destId="{8E592AC7-B094-488F-86DE-8B46AA43A5F7}" srcOrd="0" destOrd="0" presId="urn:microsoft.com/office/officeart/2005/8/layout/pyramid1"/>
    <dgm:cxn modelId="{920DCE82-E26A-4827-95F5-F3EA54640AA8}" type="presParOf" srcId="{8E592AC7-B094-488F-86DE-8B46AA43A5F7}" destId="{47753778-DDCD-4F66-8671-0963E55AC1AB}" srcOrd="0" destOrd="0" presId="urn:microsoft.com/office/officeart/2005/8/layout/pyramid1"/>
    <dgm:cxn modelId="{B4E3B2E3-EBEC-45D8-94EF-DC767EEA383B}" type="presParOf" srcId="{8E592AC7-B094-488F-86DE-8B46AA43A5F7}" destId="{158BBE6D-1C8E-4142-827F-B1B32D20364B}" srcOrd="1" destOrd="0" presId="urn:microsoft.com/office/officeart/2005/8/layout/pyramid1"/>
    <dgm:cxn modelId="{6BFDF73E-CE4D-4F96-B21C-280F3C0B8297}" type="presParOf" srcId="{8C222443-D6D5-437E-8A06-7845FF64044F}" destId="{08609C55-E487-4600-AFD0-8994D3888F22}" srcOrd="1" destOrd="0" presId="urn:microsoft.com/office/officeart/2005/8/layout/pyramid1"/>
    <dgm:cxn modelId="{98B78BCC-217C-4699-A75E-B76F7A8BEEF4}" type="presParOf" srcId="{08609C55-E487-4600-AFD0-8994D3888F22}" destId="{7099C5AD-A666-455F-9144-31509FAE35FB}" srcOrd="0" destOrd="0" presId="urn:microsoft.com/office/officeart/2005/8/layout/pyramid1"/>
    <dgm:cxn modelId="{EB136020-8BEA-40BE-89B3-3CF8045D9461}" type="presParOf" srcId="{08609C55-E487-4600-AFD0-8994D3888F22}" destId="{8064A9E2-4365-4891-A563-4210D9FE6047}" srcOrd="1" destOrd="0" presId="urn:microsoft.com/office/officeart/2005/8/layout/pyramid1"/>
    <dgm:cxn modelId="{D1C91B11-9253-4ED1-96BE-9B47F8DC9320}" type="presParOf" srcId="{8C222443-D6D5-437E-8A06-7845FF64044F}" destId="{4E66420A-6794-4210-A8DC-A681DFE94B26}" srcOrd="2" destOrd="0" presId="urn:microsoft.com/office/officeart/2005/8/layout/pyramid1"/>
    <dgm:cxn modelId="{72F95DAA-81D6-4C00-BFF0-F7AB4BB8E8DD}" type="presParOf" srcId="{4E66420A-6794-4210-A8DC-A681DFE94B26}" destId="{3405B94A-B110-4EB0-B99D-680A85764021}" srcOrd="0" destOrd="0" presId="urn:microsoft.com/office/officeart/2005/8/layout/pyramid1"/>
    <dgm:cxn modelId="{0BE84E1D-4B42-4335-8EC1-A70B6F1C29B6}" type="presParOf" srcId="{4E66420A-6794-4210-A8DC-A681DFE94B26}" destId="{EB789FCB-B92C-4A52-BB06-4A95FA62001B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753778-DDCD-4F66-8671-0963E55AC1AB}">
      <dsp:nvSpPr>
        <dsp:cNvPr id="0" name=""/>
        <dsp:cNvSpPr/>
      </dsp:nvSpPr>
      <dsp:spPr>
        <a:xfrm>
          <a:off x="1882213" y="0"/>
          <a:ext cx="2236364" cy="1934176"/>
        </a:xfrm>
        <a:prstGeom prst="trapezoid">
          <a:avLst>
            <a:gd name="adj" fmla="val 57812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b="1" kern="120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b="1" kern="120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b="1" kern="120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>
              <a:solidFill>
                <a:schemeClr val="bg1"/>
              </a:solidFill>
            </a:rPr>
            <a:t>Федеральный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>
              <a:solidFill>
                <a:schemeClr val="bg1"/>
              </a:solidFill>
            </a:rPr>
            <a:t>уровень</a:t>
          </a:r>
        </a:p>
      </dsp:txBody>
      <dsp:txXfrm>
        <a:off x="1882213" y="0"/>
        <a:ext cx="2236364" cy="1934176"/>
      </dsp:txXfrm>
    </dsp:sp>
    <dsp:sp modelId="{7099C5AD-A666-455F-9144-31509FAE35FB}">
      <dsp:nvSpPr>
        <dsp:cNvPr id="0" name=""/>
        <dsp:cNvSpPr/>
      </dsp:nvSpPr>
      <dsp:spPr>
        <a:xfrm>
          <a:off x="756025" y="1952918"/>
          <a:ext cx="4472728" cy="1934176"/>
        </a:xfrm>
        <a:prstGeom prst="trapezoid">
          <a:avLst>
            <a:gd name="adj" fmla="val 57812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/>
            <a:t>Региональный уровень</a:t>
          </a:r>
        </a:p>
      </dsp:txBody>
      <dsp:txXfrm>
        <a:off x="1538752" y="1952918"/>
        <a:ext cx="2907273" cy="1934176"/>
      </dsp:txXfrm>
    </dsp:sp>
    <dsp:sp modelId="{3405B94A-B110-4EB0-B99D-680A85764021}">
      <dsp:nvSpPr>
        <dsp:cNvPr id="0" name=""/>
        <dsp:cNvSpPr/>
      </dsp:nvSpPr>
      <dsp:spPr>
        <a:xfrm>
          <a:off x="0" y="3868352"/>
          <a:ext cx="6000791" cy="1321584"/>
        </a:xfrm>
        <a:prstGeom prst="trapezoid">
          <a:avLst>
            <a:gd name="adj" fmla="val 57812"/>
          </a:avLst>
        </a:prstGeom>
        <a:solidFill>
          <a:srgbClr val="00B0F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/>
            <a:t>Уровень ОО</a:t>
          </a:r>
        </a:p>
      </dsp:txBody>
      <dsp:txXfrm>
        <a:off x="1050138" y="3868352"/>
        <a:ext cx="3900514" cy="13215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8A943B-C602-4B78-8017-7EA6B7342922}" type="datetimeFigureOut">
              <a:rPr lang="ru-RU" smtClean="0"/>
              <a:t>11.06.2025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5B34CA-0121-4603-88FD-9AA31C3B3D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989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2BB9-9E00-4A04-B908-F47401097EC9}" type="datetimeFigureOut">
              <a:rPr lang="ru-RU" smtClean="0"/>
              <a:t>11.06.2025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9912D-0649-4769-ACDF-792C86886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3363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2BB9-9E00-4A04-B908-F47401097EC9}" type="datetimeFigureOut">
              <a:rPr lang="ru-RU" smtClean="0"/>
              <a:t>11.06.2025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9912D-0649-4769-ACDF-792C86886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445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2BB9-9E00-4A04-B908-F47401097EC9}" type="datetimeFigureOut">
              <a:rPr lang="ru-RU" smtClean="0"/>
              <a:t>11.06.2025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9912D-0649-4769-ACDF-792C86886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666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50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3154-E84C-41DF-B5DA-EC6BBDAF4A2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32779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B6EF6-91A9-45D4-90F2-6D7F1684EEA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198104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2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6FB03-7E63-4E96-8E71-64D8AAAA05E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56254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10540-5065-4154-B575-25F04595621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006078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84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84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9B64-BEA0-4646-B2DC-9848AD041FF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250674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4C0B-81BA-44B0-9873-B784BFDAA5C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938919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93CF4-D6E8-4C91-A0C2-281C5183E81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922274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A916-F477-4046-8D7F-52FEE71D902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70163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2BB9-9E00-4A04-B908-F47401097EC9}" type="datetimeFigureOut">
              <a:rPr lang="ru-RU" smtClean="0"/>
              <a:t>11.06.2025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9912D-0649-4769-ACDF-792C86886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4556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3FF46-2893-462E-B2F1-225924908D8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186601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1411B-D92D-4D4A-AE7C-DA3B657800A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031188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3428-DA13-4CD4-A0C1-213CC02A17F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94416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44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3154-E84C-41DF-B5DA-EC6BBDAF4A2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180381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B6EF6-91A9-45D4-90F2-6D7F1684EEA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328577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19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6FB03-7E63-4E96-8E71-64D8AAAA05E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58853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10540-5065-4154-B575-25F04595621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990642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8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8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9B64-BEA0-4646-B2DC-9848AD041FF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82687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4C0B-81BA-44B0-9873-B784BFDAA5C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039863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93CF4-D6E8-4C91-A0C2-281C5183E81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99892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8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2BB9-9E00-4A04-B908-F47401097EC9}" type="datetimeFigureOut">
              <a:rPr lang="ru-RU" smtClean="0"/>
              <a:t>11.06.2025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9912D-0649-4769-ACDF-792C86886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0456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A916-F477-4046-8D7F-52FEE71D902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759698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3FF46-2893-462E-B2F1-225924908D8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513452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1411B-D92D-4D4A-AE7C-DA3B657800A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546937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3428-DA13-4CD4-A0C1-213CC02A17F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391057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3154-E84C-41DF-B5DA-EC6BBDAF4A2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579997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B6EF6-91A9-45D4-90F2-6D7F1684EEA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113912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1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6FB03-7E63-4E96-8E71-64D8AAAA05E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253059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10540-5065-4154-B575-25F04595621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334993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4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74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9B64-BEA0-4646-B2DC-9848AD041FF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027027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4C0B-81BA-44B0-9873-B784BFDAA5C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50612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2BB9-9E00-4A04-B908-F47401097EC9}" type="datetimeFigureOut">
              <a:rPr lang="ru-RU" smtClean="0"/>
              <a:t>11.06.2025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9912D-0649-4769-ACDF-792C86886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26029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93CF4-D6E8-4C91-A0C2-281C5183E81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683878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A916-F477-4046-8D7F-52FEE71D902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225686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3FF46-2893-462E-B2F1-225924908D8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117881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1411B-D92D-4D4A-AE7C-DA3B657800A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312096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3428-DA13-4CD4-A0C1-213CC02A17F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825533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53154-E84C-41DF-B5DA-EC6BBDAF4A2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778183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B6EF6-91A9-45D4-90F2-6D7F1684EEA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97786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6FB03-7E63-4E96-8E71-64D8AAAA05E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370056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10540-5065-4154-B575-25F04595621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332218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9B64-BEA0-4646-B2DC-9848AD041FF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11188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2BB9-9E00-4A04-B908-F47401097EC9}" type="datetimeFigureOut">
              <a:rPr lang="ru-RU" smtClean="0"/>
              <a:t>11.06.2025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9912D-0649-4769-ACDF-792C86886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416913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4C0B-81BA-44B0-9873-B784BFDAA5C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577125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93CF4-D6E8-4C91-A0C2-281C5183E81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934433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BA916-F477-4046-8D7F-52FEE71D902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81620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3FF46-2893-462E-B2F1-225924908D8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465705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1411B-D92D-4D4A-AE7C-DA3B657800A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233766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3428-DA13-4CD4-A0C1-213CC02A17F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98775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2BB9-9E00-4A04-B908-F47401097EC9}" type="datetimeFigureOut">
              <a:rPr lang="ru-RU" smtClean="0"/>
              <a:t>11.06.2025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9912D-0649-4769-ACDF-792C86886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983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2BB9-9E00-4A04-B908-F47401097EC9}" type="datetimeFigureOut">
              <a:rPr lang="ru-RU" smtClean="0"/>
              <a:t>11.06.2025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9912D-0649-4769-ACDF-792C86886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4861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2BB9-9E00-4A04-B908-F47401097EC9}" type="datetimeFigureOut">
              <a:rPr lang="ru-RU" smtClean="0"/>
              <a:t>11.06.2025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9912D-0649-4769-ACDF-792C86886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669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2BB9-9E00-4A04-B908-F47401097EC9}" type="datetimeFigureOut">
              <a:rPr lang="ru-RU" smtClean="0"/>
              <a:t>11.06.2025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9912D-0649-4769-ACDF-792C86886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364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E2BB9-9E00-4A04-B908-F47401097EC9}" type="datetimeFigureOut">
              <a:rPr lang="ru-RU" smtClean="0"/>
              <a:t>11.06.2025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7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9912D-0649-4769-ACDF-792C86886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287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4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3BC51-48CD-4653-BB47-5F412555657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7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078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4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6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3BC51-48CD-4653-BB47-5F412555657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69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6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223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4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6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3BC51-48CD-4653-BB47-5F412555657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6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6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541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3BC51-48CD-4653-BB47-5F412555657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707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645328" y="2563561"/>
            <a:ext cx="9784135" cy="21382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dirty="0">
                <a:latin typeface="Bahnschrift SemiBold" panose="020B0502040204020203" pitchFamily="34" charset="0"/>
              </a:rPr>
              <a:t>Реализация проекта </a:t>
            </a:r>
          </a:p>
          <a:p>
            <a:r>
              <a:rPr lang="ru-RU" sz="4000" dirty="0">
                <a:latin typeface="Bahnschrift SemiBold" panose="020B0502040204020203" pitchFamily="34" charset="0"/>
              </a:rPr>
              <a:t>«Бережная школа» </a:t>
            </a:r>
            <a:r>
              <a:rPr lang="ru-RU" sz="4000" dirty="0" smtClean="0">
                <a:latin typeface="Bahnschrift SemiBold" panose="020B0502040204020203" pitchFamily="34" charset="0"/>
              </a:rPr>
              <a:t>МБОУ СОШ </a:t>
            </a:r>
            <a:r>
              <a:rPr lang="ru-RU" sz="4000" dirty="0" err="1" smtClean="0">
                <a:latin typeface="Bahnschrift SemiBold" panose="020B0502040204020203" pitchFamily="34" charset="0"/>
              </a:rPr>
              <a:t>с.Мазейка</a:t>
            </a:r>
            <a:endParaRPr lang="ru-RU" sz="4000" dirty="0">
              <a:latin typeface="Bahnschrift SemiBold" panose="020B0502040204020203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9167132" y="5946206"/>
            <a:ext cx="3135137" cy="8309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400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7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Стрелка вправо 19"/>
          <p:cNvSpPr/>
          <p:nvPr/>
        </p:nvSpPr>
        <p:spPr>
          <a:xfrm>
            <a:off x="10559820" y="2708920"/>
            <a:ext cx="1632181" cy="576064"/>
          </a:xfrm>
          <a:prstGeom prst="rightArrow">
            <a:avLst>
              <a:gd name="adj1" fmla="val 50000"/>
              <a:gd name="adj2" fmla="val 3530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10427" y="188640"/>
            <a:ext cx="456150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Карта текущего состояния процесса</a:t>
            </a:r>
            <a:br>
              <a:rPr lang="ru-RU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«Оптимизация школьного пространства»</a:t>
            </a:r>
          </a:p>
          <a:p>
            <a:pPr algn="ctr"/>
            <a:r>
              <a:rPr lang="ru-RU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132033"/>
              </p:ext>
            </p:extLst>
          </p:nvPr>
        </p:nvGraphicFramePr>
        <p:xfrm>
          <a:off x="1487488" y="2276899"/>
          <a:ext cx="2335808" cy="1134893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335808">
                  <a:extLst>
                    <a:ext uri="{9D8B030D-6E8A-4147-A177-3AD203B41FA5}">
                      <a16:col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20000"/>
                    </a:ext>
                  </a:extLst>
                </a:gridCol>
              </a:tblGrid>
              <a:tr h="27648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1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10000"/>
                  </a:ext>
                </a:extLst>
              </a:tr>
              <a:tr h="49680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МБОУ</a:t>
                      </a:r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СОШ </a:t>
                      </a:r>
                      <a:r>
                        <a:rPr lang="ru-RU" sz="1100" b="1" kern="1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с.Мазейка</a:t>
                      </a:r>
                      <a:endParaRPr lang="ru-RU" sz="11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21920" marR="121920">
                    <a:solidFill>
                      <a:srgbClr val="9EE0FE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10001"/>
                  </a:ext>
                </a:extLst>
              </a:tr>
              <a:tr h="361606"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815413" y="2276899"/>
            <a:ext cx="309059" cy="1373335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>
                <a:solidFill>
                  <a:prstClr val="white"/>
                </a:solidFill>
              </a:rPr>
              <a:t>ВХОД</a:t>
            </a:r>
          </a:p>
        </p:txBody>
      </p:sp>
      <p:sp>
        <p:nvSpPr>
          <p:cNvPr id="9" name="Пятно 1 60"/>
          <p:cNvSpPr/>
          <p:nvPr/>
        </p:nvSpPr>
        <p:spPr>
          <a:xfrm>
            <a:off x="2159564" y="836712"/>
            <a:ext cx="3648405" cy="1800200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400" b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кабинетов для обучения </a:t>
            </a:r>
          </a:p>
        </p:txBody>
      </p:sp>
      <p:sp>
        <p:nvSpPr>
          <p:cNvPr id="11" name="Стрелка вправо 10"/>
          <p:cNvSpPr/>
          <p:nvPr/>
        </p:nvSpPr>
        <p:spPr>
          <a:xfrm>
            <a:off x="4847864" y="2708920"/>
            <a:ext cx="1632181" cy="576064"/>
          </a:xfrm>
          <a:prstGeom prst="rightArrow">
            <a:avLst>
              <a:gd name="adj1" fmla="val 50000"/>
              <a:gd name="adj2" fmla="val 3530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138330"/>
              </p:ext>
            </p:extLst>
          </p:nvPr>
        </p:nvGraphicFramePr>
        <p:xfrm>
          <a:off x="6576053" y="2492923"/>
          <a:ext cx="2335808" cy="1134893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335808">
                  <a:extLst>
                    <a:ext uri="{9D8B030D-6E8A-4147-A177-3AD203B41FA5}">
                      <a16:col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20000"/>
                    </a:ext>
                  </a:extLst>
                </a:gridCol>
              </a:tblGrid>
              <a:tr h="27648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100" b="1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10000"/>
                  </a:ext>
                </a:extLst>
              </a:tr>
              <a:tr h="49680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1100" b="1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БИБЛИОТЕКА</a:t>
                      </a:r>
                    </a:p>
                  </a:txBody>
                  <a:tcPr marL="121920" marR="121920">
                    <a:solidFill>
                      <a:srgbClr val="9EE0FE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10001"/>
                  </a:ext>
                </a:extLst>
              </a:tr>
              <a:tr h="361606"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Пятно 1 60"/>
          <p:cNvSpPr/>
          <p:nvPr/>
        </p:nvSpPr>
        <p:spPr>
          <a:xfrm>
            <a:off x="6864085" y="1052736"/>
            <a:ext cx="3744416" cy="1656184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200" b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Большая площадь, которую можно перераспределить</a:t>
            </a:r>
          </a:p>
        </p:txBody>
      </p:sp>
      <p:sp>
        <p:nvSpPr>
          <p:cNvPr id="16" name="Пятно 1 60"/>
          <p:cNvSpPr/>
          <p:nvPr/>
        </p:nvSpPr>
        <p:spPr>
          <a:xfrm>
            <a:off x="7440149" y="2852936"/>
            <a:ext cx="4751851" cy="2016224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200" b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Нерациональное использование времени при поиске нужной литературы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583517" y="1628803"/>
            <a:ext cx="857249" cy="360363"/>
          </a:xfrm>
          <a:prstGeom prst="rect">
            <a:avLst/>
          </a:prstGeom>
          <a:solidFill>
            <a:srgbClr val="9EE0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>
                <a:solidFill>
                  <a:srgbClr val="002060"/>
                </a:solidFill>
              </a:rPr>
              <a:t>ШАГ 1</a:t>
            </a:r>
            <a:r>
              <a:rPr lang="ru-RU" sz="1200" b="1">
                <a:solidFill>
                  <a:prstClr val="white"/>
                </a:solidFill>
              </a:rPr>
              <a:t> 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192029" y="1628803"/>
            <a:ext cx="857249" cy="360363"/>
          </a:xfrm>
          <a:prstGeom prst="rect">
            <a:avLst/>
          </a:prstGeom>
          <a:solidFill>
            <a:srgbClr val="9EE0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>
                <a:solidFill>
                  <a:srgbClr val="002060"/>
                </a:solidFill>
              </a:rPr>
              <a:t>ШАГ 2</a:t>
            </a:r>
            <a:r>
              <a:rPr lang="ru-RU" sz="1200" b="1">
                <a:solidFill>
                  <a:prstClr val="white"/>
                </a:solidFill>
              </a:rPr>
              <a:t> 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2159581" y="4149080"/>
            <a:ext cx="857249" cy="360363"/>
          </a:xfrm>
          <a:prstGeom prst="rect">
            <a:avLst/>
          </a:prstGeom>
          <a:solidFill>
            <a:srgbClr val="9EE0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>
                <a:solidFill>
                  <a:srgbClr val="002060"/>
                </a:solidFill>
              </a:rPr>
              <a:t>ШАГ 3</a:t>
            </a:r>
            <a:r>
              <a:rPr lang="ru-RU" sz="1200" b="1">
                <a:solidFill>
                  <a:prstClr val="white"/>
                </a:solidFill>
              </a:rPr>
              <a:t> </a:t>
            </a:r>
          </a:p>
        </p:txBody>
      </p:sp>
      <p:sp>
        <p:nvSpPr>
          <p:cNvPr id="21" name="Стрелка вправо 20"/>
          <p:cNvSpPr/>
          <p:nvPr/>
        </p:nvSpPr>
        <p:spPr>
          <a:xfrm>
            <a:off x="431372" y="4581128"/>
            <a:ext cx="1632181" cy="576064"/>
          </a:xfrm>
          <a:prstGeom prst="rightArrow">
            <a:avLst>
              <a:gd name="adj1" fmla="val 50000"/>
              <a:gd name="adj2" fmla="val 3530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098148"/>
              </p:ext>
            </p:extLst>
          </p:nvPr>
        </p:nvGraphicFramePr>
        <p:xfrm>
          <a:off x="2447595" y="4581155"/>
          <a:ext cx="2335808" cy="1134893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335808">
                  <a:extLst>
                    <a:ext uri="{9D8B030D-6E8A-4147-A177-3AD203B41FA5}">
                      <a16:col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20000"/>
                    </a:ext>
                  </a:extLst>
                </a:gridCol>
              </a:tblGrid>
              <a:tr h="27648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100" b="1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10000"/>
                  </a:ext>
                </a:extLst>
              </a:tr>
              <a:tr h="49680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1100" b="1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СКЛАД</a:t>
                      </a:r>
                    </a:p>
                  </a:txBody>
                  <a:tcPr marL="121920" marR="121920">
                    <a:solidFill>
                      <a:srgbClr val="9EE0FE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10001"/>
                  </a:ext>
                </a:extLst>
              </a:tr>
              <a:tr h="361606"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Пятно 1 60"/>
          <p:cNvSpPr/>
          <p:nvPr/>
        </p:nvSpPr>
        <p:spPr>
          <a:xfrm>
            <a:off x="4271797" y="4797152"/>
            <a:ext cx="3552395" cy="1872208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200" b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Много устаревших материалов и оборудования</a:t>
            </a:r>
          </a:p>
        </p:txBody>
      </p:sp>
      <p:sp>
        <p:nvSpPr>
          <p:cNvPr id="24" name="Пятно 1 60"/>
          <p:cNvSpPr/>
          <p:nvPr/>
        </p:nvSpPr>
        <p:spPr>
          <a:xfrm>
            <a:off x="8784300" y="2060848"/>
            <a:ext cx="3407701" cy="1512168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200" b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зоны для проведения учебных занятий</a:t>
            </a:r>
          </a:p>
        </p:txBody>
      </p:sp>
      <p:sp>
        <p:nvSpPr>
          <p:cNvPr id="25" name="Пятно 1 60"/>
          <p:cNvSpPr/>
          <p:nvPr/>
        </p:nvSpPr>
        <p:spPr>
          <a:xfrm>
            <a:off x="1967541" y="2924944"/>
            <a:ext cx="3552395" cy="1512168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400" b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численности обучающихся</a:t>
            </a:r>
          </a:p>
        </p:txBody>
      </p:sp>
      <p:sp>
        <p:nvSpPr>
          <p:cNvPr id="26" name="Пятно 1 60"/>
          <p:cNvSpPr/>
          <p:nvPr/>
        </p:nvSpPr>
        <p:spPr>
          <a:xfrm>
            <a:off x="5519936" y="3284984"/>
            <a:ext cx="3313045" cy="1800200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200" b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Сложности работы с фондом школьной библиотеки</a:t>
            </a:r>
          </a:p>
        </p:txBody>
      </p:sp>
      <p:sp>
        <p:nvSpPr>
          <p:cNvPr id="28" name="Пятно 1 60"/>
          <p:cNvSpPr/>
          <p:nvPr/>
        </p:nvSpPr>
        <p:spPr>
          <a:xfrm>
            <a:off x="1103445" y="5157192"/>
            <a:ext cx="3503712" cy="1539552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200" b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Нецелесообразное использование пространства</a:t>
            </a:r>
          </a:p>
        </p:txBody>
      </p:sp>
    </p:spTree>
    <p:extLst>
      <p:ext uri="{BB962C8B-B14F-4D97-AF65-F5344CB8AC3E}">
        <p14:creationId xmlns:p14="http://schemas.microsoft.com/office/powerpoint/2010/main" val="196598888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5775734"/>
              </p:ext>
            </p:extLst>
          </p:nvPr>
        </p:nvGraphicFramePr>
        <p:xfrm>
          <a:off x="527384" y="1340768"/>
          <a:ext cx="10849205" cy="42307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9692">
                  <a:extLst>
                    <a:ext uri="{9D8B030D-6E8A-4147-A177-3AD203B41FA5}">
                      <a16:col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20000"/>
                    </a:ext>
                  </a:extLst>
                </a:gridCol>
                <a:gridCol w="4171721">
                  <a:extLst>
                    <a:ext uri="{9D8B030D-6E8A-4147-A177-3AD203B41FA5}">
                      <a16:col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20001"/>
                    </a:ext>
                  </a:extLst>
                </a:gridCol>
                <a:gridCol w="3537792">
                  <a:extLst>
                    <a:ext uri="{9D8B030D-6E8A-4147-A177-3AD203B41FA5}">
                      <a16:col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20003"/>
                    </a:ext>
                  </a:extLst>
                </a:gridCol>
              </a:tblGrid>
              <a:tr h="64802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Проблема </a:t>
                      </a:r>
                    </a:p>
                  </a:txBody>
                  <a:tcPr marL="121917" marR="121917" marT="45739" marB="45739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Коренная причина</a:t>
                      </a:r>
                    </a:p>
                  </a:txBody>
                  <a:tcPr marL="121917" marR="121917" marT="45739" marB="45739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</a:t>
                      </a:r>
                      <a:r>
                        <a:rPr lang="ru-RU" sz="140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решения</a:t>
                      </a:r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17" marR="121917" marT="45739" marB="45739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10000"/>
                  </a:ext>
                </a:extLst>
              </a:tr>
              <a:tr h="13880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altLang="ru-RU" sz="12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Нехватка кабинетов для обучения,</a:t>
                      </a:r>
                      <a:r>
                        <a:rPr lang="ru-RU" sz="1200" b="1" baseline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</a:t>
                      </a: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тсутствие зоны для проведения учебных занятий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altLang="ru-RU" sz="12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altLang="ru-RU" sz="12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03" marR="121903" marT="45735" marB="45735">
                    <a:solidFill>
                      <a:srgbClr val="9EE0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численности обучающихся</a:t>
                      </a:r>
                    </a:p>
                    <a:p>
                      <a:pPr algn="l"/>
                      <a:endParaRPr lang="ru-RU" sz="12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17" marR="121917" marT="45739" marB="45739">
                    <a:solidFill>
                      <a:srgbClr val="9EE0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altLang="ru-RU" sz="1200" b="1" kern="120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Перераспределение назначения</a:t>
                      </a:r>
                      <a:r>
                        <a:rPr lang="ru-RU" altLang="ru-RU" sz="1200" b="1" kern="1200" baseline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кабинета «Библиотека» в два кабинета для учащихся 1-х классов, увеличение посадочных мест.</a:t>
                      </a:r>
                      <a:endParaRPr lang="ru-RU" altLang="ru-RU" sz="1200" b="1" kern="120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ru-RU" sz="12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17" marR="121917" marT="45739" marB="45739">
                    <a:solidFill>
                      <a:srgbClr val="9EE0FE"/>
                    </a:solidFill>
                  </a:tcPr>
                </a:tc>
                <a:extLst>
                  <a:ext uri="{0D108BD9-81ED-4DB2-BD59-A6C34878D82A}">
                    <a16:row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10001"/>
                  </a:ext>
                </a:extLst>
              </a:tr>
              <a:tr h="9562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altLang="ru-RU" sz="1200" b="1" kern="120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en-US" altLang="ru-RU" sz="1200" b="1" kern="120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Нецелесообразное использование пространства</a:t>
                      </a:r>
                      <a:r>
                        <a:rPr lang="ru-RU" sz="1200" b="1" kern="120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200" b="1" kern="1200" baseline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</a:t>
                      </a: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ного устаревших материалов и оборудования</a:t>
                      </a:r>
                    </a:p>
                    <a:p>
                      <a:pPr algn="l"/>
                      <a:endParaRPr lang="ru-RU" altLang="ru-RU" sz="1200" b="1" kern="120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12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03" marR="121903" marT="45735" marB="45735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1" i="0" kern="120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Износ ветхих стеллажных конструкций, превышение вместимости стеллажей библиотеки,</a:t>
                      </a:r>
                      <a:r>
                        <a:rPr lang="ru-RU" sz="1200" b="1" i="0" kern="1200" baseline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0" kern="120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вынужденный перенос части книг в подсобное помещение,</a:t>
                      </a:r>
                      <a:r>
                        <a:rPr lang="ru-RU" sz="1200" b="1" i="0" kern="1200" baseline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л</a:t>
                      </a:r>
                      <a:r>
                        <a:rPr lang="ru-RU" sz="1200" b="1" i="0" kern="120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ишние перемещения педагога-библиотекаря</a:t>
                      </a:r>
                      <a:endParaRPr lang="ru-RU" sz="12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17" marR="121917" marT="45739" marB="45739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Деление зон, </a:t>
                      </a:r>
                      <a:r>
                        <a:rPr lang="ru-RU" sz="1200" b="1" i="0" kern="120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закупка новой библиотечной мебели взамен ветхой,</a:t>
                      </a:r>
                      <a:endParaRPr lang="ru-RU" sz="12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17" marR="121917" marT="45739" marB="45739"/>
                </a:tc>
                <a:extLst>
                  <a:ext uri="{0D108BD9-81ED-4DB2-BD59-A6C34878D82A}">
                    <a16:row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10002"/>
                  </a:ext>
                </a:extLst>
              </a:tr>
              <a:tr h="11721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altLang="ru-RU" sz="1200" b="1" kern="120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Сложности работы с фондом школьной библиотеки</a:t>
                      </a:r>
                    </a:p>
                    <a:p>
                      <a:pPr algn="l"/>
                      <a:endParaRPr lang="ru-RU" altLang="ru-RU" sz="1200" b="1" kern="120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21903" marR="121903" marT="45735" marB="45735">
                    <a:solidFill>
                      <a:srgbClr val="9EE0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 b="1" i="0" kern="120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нерациональная расстановка библиотечного фонда</a:t>
                      </a:r>
                      <a:endParaRPr lang="ru-RU" sz="12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17" marR="121917" marT="45739" marB="45739">
                    <a:solidFill>
                      <a:srgbClr val="9EE0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 b="1" i="0" kern="120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Размещение новых стеллажей и другой библиотечной мебели по системе 5С, расстановка всего библиотечного фонда в помещении библиотеки, без отдельного книгохранилища; каталогизация библиотечного фонда</a:t>
                      </a:r>
                      <a:endParaRPr lang="ru-RU" sz="1200" b="1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17" marR="121917" marT="45739" marB="45739">
                    <a:solidFill>
                      <a:srgbClr val="9EE0FE"/>
                    </a:solidFill>
                  </a:tcPr>
                </a:tc>
                <a:extLst>
                  <a:ext uri="{0D108BD9-81ED-4DB2-BD59-A6C34878D82A}">
                    <a16:row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AC7F4D-E65F-462B-8A35-B149C55565D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434" name="Прямоугольник 5"/>
          <p:cNvSpPr>
            <a:spLocks noChangeArrowheads="1"/>
          </p:cNvSpPr>
          <p:nvPr/>
        </p:nvSpPr>
        <p:spPr bwMode="auto">
          <a:xfrm>
            <a:off x="431371" y="620709"/>
            <a:ext cx="6398485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проблем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53447" y="384436"/>
            <a:ext cx="9277129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04543" y="6309320"/>
            <a:ext cx="9277129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1445887" y="179609"/>
            <a:ext cx="4416492" cy="360040"/>
          </a:xfrm>
        </p:spPr>
        <p:txBody>
          <a:bodyPr rtlCol="0">
            <a:noAutofit/>
          </a:bodyPr>
          <a:lstStyle/>
          <a:p>
            <a:pPr algn="just" fontAlgn="auto">
              <a:spcAft>
                <a:spcPct val="0"/>
              </a:spcAft>
              <a:defRPr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Оптимизация школьного пространства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74772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525252" y="6429375"/>
            <a:ext cx="463549" cy="285750"/>
          </a:xfrm>
        </p:spPr>
        <p:txBody>
          <a:bodyPr/>
          <a:lstStyle/>
          <a:p>
            <a:pPr algn="ctr">
              <a:defRPr/>
            </a:pPr>
            <a:fld id="{AD987F0A-53C7-4A4A-8BA7-E39A8CD592AC}" type="slidenum">
              <a:rPr lang="ru-RU" b="1">
                <a:solidFill>
                  <a:srgbClr val="4BACC6">
                    <a:lumMod val="50000"/>
                  </a:srgbClr>
                </a:solidFill>
              </a:rPr>
              <a:pPr algn="ctr">
                <a:defRPr/>
              </a:pPr>
              <a:t>4</a:t>
            </a:fld>
            <a:endParaRPr lang="ru-RU" b="1">
              <a:solidFill>
                <a:srgbClr val="4BACC6">
                  <a:lumMod val="50000"/>
                </a:srgbClr>
              </a:solidFill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888987008"/>
              </p:ext>
            </p:extLst>
          </p:nvPr>
        </p:nvGraphicFramePr>
        <p:xfrm>
          <a:off x="165128" y="959978"/>
          <a:ext cx="6000791" cy="51899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Скругленный прямоугольник 9"/>
          <p:cNvSpPr/>
          <p:nvPr/>
        </p:nvSpPr>
        <p:spPr>
          <a:xfrm>
            <a:off x="4175788" y="1772816"/>
            <a:ext cx="4512501" cy="344636"/>
          </a:xfrm>
          <a:prstGeom prst="round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 проблем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559829" y="2924944"/>
            <a:ext cx="4032448" cy="288032"/>
          </a:xfrm>
          <a:prstGeom prst="round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 проблем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711957" y="3789040"/>
            <a:ext cx="6075088" cy="1944216"/>
          </a:xfrm>
          <a:prstGeom prst="round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>
              <a:buFontTx/>
              <a:buAutoNum type="arabicPeriod"/>
              <a:defRPr/>
            </a:pPr>
            <a:endParaRPr lang="ru-RU" sz="14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ru-RU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нерациональное использование времени на обслуживание и организацию предметно-пространственной среды образовательной организации </a:t>
            </a:r>
          </a:p>
          <a:p>
            <a:pPr marL="342900" indent="-342900">
              <a:buFontTx/>
              <a:buAutoNum type="arabicPeriod"/>
              <a:defRPr/>
            </a:pPr>
            <a:r>
              <a:rPr lang="ru-RU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ослабление контроля за передвижение учащихся в связи с нехваткой кабинетов</a:t>
            </a:r>
          </a:p>
          <a:p>
            <a:pPr marL="342900" indent="-342900">
              <a:buFontTx/>
              <a:buAutoNum type="arabicPeriod"/>
              <a:defRPr/>
            </a:pPr>
            <a:r>
              <a:rPr lang="ru-RU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помещения (зоны) альтернативного учебному кабинету для проведения полноценного учебного занятия</a:t>
            </a:r>
          </a:p>
          <a:p>
            <a:pPr marL="342900" indent="-342900">
              <a:buFontTx/>
              <a:buAutoNum type="arabicPeriod"/>
              <a:defRPr/>
            </a:pPr>
            <a:endParaRPr lang="ru-RU" sz="1600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ятно 1 60"/>
          <p:cNvSpPr/>
          <p:nvPr/>
        </p:nvSpPr>
        <p:spPr>
          <a:xfrm>
            <a:off x="1333468" y="5506264"/>
            <a:ext cx="861483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>
                <a:solidFill>
                  <a:prstClr val="white"/>
                </a:solidFill>
              </a:rPr>
              <a:t>1</a:t>
            </a:r>
          </a:p>
        </p:txBody>
      </p:sp>
      <p:sp>
        <p:nvSpPr>
          <p:cNvPr id="13" name="Пятно 1 60"/>
          <p:cNvSpPr/>
          <p:nvPr/>
        </p:nvSpPr>
        <p:spPr>
          <a:xfrm>
            <a:off x="2416277" y="5506265"/>
            <a:ext cx="861483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>
                <a:solidFill>
                  <a:prstClr val="white"/>
                </a:solidFill>
              </a:rPr>
              <a:t>2</a:t>
            </a:r>
          </a:p>
        </p:txBody>
      </p:sp>
      <p:sp>
        <p:nvSpPr>
          <p:cNvPr id="14" name="Пятно 1 60"/>
          <p:cNvSpPr/>
          <p:nvPr/>
        </p:nvSpPr>
        <p:spPr>
          <a:xfrm>
            <a:off x="3609417" y="5543572"/>
            <a:ext cx="861483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>
                <a:solidFill>
                  <a:prstClr val="white"/>
                </a:solidFill>
              </a:rPr>
              <a:t>3</a:t>
            </a:r>
          </a:p>
        </p:txBody>
      </p:sp>
      <p:sp>
        <p:nvSpPr>
          <p:cNvPr id="16" name="Заголовок 1"/>
          <p:cNvSpPr txBox="1"/>
          <p:nvPr/>
        </p:nvSpPr>
        <p:spPr>
          <a:xfrm>
            <a:off x="1445887" y="179609"/>
            <a:ext cx="6762349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defRPr/>
            </a:pP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Оптимизация школьного пространства</a:t>
            </a:r>
            <a:endParaRPr lang="ru-RU" sz="1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61933" y="522303"/>
            <a:ext cx="9277129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89831" y="6309320"/>
            <a:ext cx="9277129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Прямоугольник 5"/>
          <p:cNvSpPr>
            <a:spLocks noChangeArrowheads="1"/>
          </p:cNvSpPr>
          <p:nvPr/>
        </p:nvSpPr>
        <p:spPr bwMode="auto">
          <a:xfrm>
            <a:off x="3277760" y="797801"/>
            <a:ext cx="6398485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Пирамида  проблем</a:t>
            </a:r>
          </a:p>
        </p:txBody>
      </p:sp>
      <p:sp>
        <p:nvSpPr>
          <p:cNvPr id="20" name="Пятно 1 60"/>
          <p:cNvSpPr/>
          <p:nvPr/>
        </p:nvSpPr>
        <p:spPr>
          <a:xfrm>
            <a:off x="1707966" y="4797165"/>
            <a:ext cx="861483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>
                <a:solidFill>
                  <a:prstClr val="white"/>
                </a:solidFill>
              </a:rPr>
              <a:t>4</a:t>
            </a:r>
          </a:p>
        </p:txBody>
      </p:sp>
      <p:sp>
        <p:nvSpPr>
          <p:cNvPr id="21" name="Пятно 1 60"/>
          <p:cNvSpPr/>
          <p:nvPr/>
        </p:nvSpPr>
        <p:spPr>
          <a:xfrm>
            <a:off x="3609417" y="4836318"/>
            <a:ext cx="861483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>
                <a:solidFill>
                  <a:prstClr val="white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20569067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525252" y="6429375"/>
            <a:ext cx="463549" cy="285750"/>
          </a:xfrm>
        </p:spPr>
        <p:txBody>
          <a:bodyPr/>
          <a:lstStyle/>
          <a:p>
            <a:pPr algn="ctr">
              <a:defRPr/>
            </a:pPr>
            <a:fld id="{0970D5C5-FB1B-4607-B94D-242D9579A688}" type="slidenum">
              <a:rPr lang="ru-RU" b="1">
                <a:solidFill>
                  <a:srgbClr val="4BACC6">
                    <a:lumMod val="50000"/>
                  </a:srgbClr>
                </a:solidFill>
              </a:rPr>
              <a:pPr algn="ctr">
                <a:defRPr/>
              </a:pPr>
              <a:t>5</a:t>
            </a:fld>
            <a:endParaRPr lang="ru-RU" b="1">
              <a:solidFill>
                <a:srgbClr val="4BACC6">
                  <a:lumMod val="50000"/>
                </a:srgbClr>
              </a:solidFill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11088556" y="2204864"/>
            <a:ext cx="384043" cy="1512168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>
                <a:solidFill>
                  <a:prstClr val="white"/>
                </a:solidFill>
              </a:rPr>
              <a:t>ВЫХОД</a:t>
            </a:r>
          </a:p>
        </p:txBody>
      </p:sp>
      <p:sp>
        <p:nvSpPr>
          <p:cNvPr id="95" name="Прямоугольник 94"/>
          <p:cNvSpPr/>
          <p:nvPr/>
        </p:nvSpPr>
        <p:spPr>
          <a:xfrm>
            <a:off x="250993" y="2471272"/>
            <a:ext cx="335360" cy="1224136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>
                <a:solidFill>
                  <a:prstClr val="white"/>
                </a:solidFill>
              </a:rPr>
              <a:t>ВХОД</a:t>
            </a:r>
          </a:p>
        </p:txBody>
      </p:sp>
      <p:sp>
        <p:nvSpPr>
          <p:cNvPr id="26" name="Заголовок 1"/>
          <p:cNvSpPr txBox="1"/>
          <p:nvPr/>
        </p:nvSpPr>
        <p:spPr>
          <a:xfrm>
            <a:off x="1445887" y="179609"/>
            <a:ext cx="4416492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defRPr/>
            </a:pPr>
            <a:endParaRPr lang="ru-RU" sz="1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63311" y="493527"/>
            <a:ext cx="9277129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62458" y="6447771"/>
            <a:ext cx="9277129" cy="28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Прямоугольник 5"/>
          <p:cNvSpPr>
            <a:spLocks noChangeArrowheads="1"/>
          </p:cNvSpPr>
          <p:nvPr/>
        </p:nvSpPr>
        <p:spPr bwMode="auto">
          <a:xfrm>
            <a:off x="2" y="764704"/>
            <a:ext cx="11858161" cy="67710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КАРТА ЦЕЛЕВОГО СОСТОЯНИЯ ПРОЦЕССА </a:t>
            </a:r>
          </a:p>
          <a:p>
            <a:pPr algn="ctr"/>
            <a:r>
              <a:rPr lang="ru-RU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«ОПТИМИЗАЦИЯ ШКОЛЬНОГО ПРОСТРАНСТВА»</a:t>
            </a:r>
          </a:p>
        </p:txBody>
      </p:sp>
      <p:graphicFrame>
        <p:nvGraphicFramePr>
          <p:cNvPr id="30" name="Таблица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617878"/>
              </p:ext>
            </p:extLst>
          </p:nvPr>
        </p:nvGraphicFramePr>
        <p:xfrm>
          <a:off x="771921" y="2525884"/>
          <a:ext cx="2335808" cy="1134893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335808">
                  <a:extLst>
                    <a:ext uri="{9D8B030D-6E8A-4147-A177-3AD203B41FA5}">
                      <a16:col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20000"/>
                    </a:ext>
                  </a:extLst>
                </a:gridCol>
              </a:tblGrid>
              <a:tr h="27648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100" b="1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10000"/>
                  </a:ext>
                </a:extLst>
              </a:tr>
              <a:tr h="49680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1400" b="1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БИБЛИОТЕКА</a:t>
                      </a:r>
                    </a:p>
                  </a:txBody>
                  <a:tcPr marL="121920" marR="121920">
                    <a:solidFill>
                      <a:srgbClr val="9EE0FE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10001"/>
                  </a:ext>
                </a:extLst>
              </a:tr>
              <a:tr h="361606">
                <a:tc>
                  <a:txBody>
                    <a:bodyPr/>
                    <a:lstStyle/>
                    <a:p>
                      <a:pPr algn="ctr"/>
                      <a:endParaRPr lang="ru-RU" sz="10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1" name="Прямоугольник 30"/>
          <p:cNvSpPr/>
          <p:nvPr/>
        </p:nvSpPr>
        <p:spPr>
          <a:xfrm>
            <a:off x="5135896" y="5373219"/>
            <a:ext cx="857249" cy="360363"/>
          </a:xfrm>
          <a:prstGeom prst="rect">
            <a:avLst/>
          </a:prstGeom>
          <a:solidFill>
            <a:srgbClr val="9EE0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>
                <a:solidFill>
                  <a:srgbClr val="002060"/>
                </a:solidFill>
              </a:rPr>
              <a:t>ШАГ 1</a:t>
            </a:r>
            <a:r>
              <a:rPr lang="ru-RU" sz="1200" b="1">
                <a:solidFill>
                  <a:prstClr val="white"/>
                </a:solidFill>
              </a:rPr>
              <a:t> </a:t>
            </a:r>
          </a:p>
        </p:txBody>
      </p:sp>
      <p:sp>
        <p:nvSpPr>
          <p:cNvPr id="32" name="Стрелка вправо 31"/>
          <p:cNvSpPr/>
          <p:nvPr/>
        </p:nvSpPr>
        <p:spPr>
          <a:xfrm rot="19840102">
            <a:off x="3210908" y="2344254"/>
            <a:ext cx="498432" cy="377212"/>
          </a:xfrm>
          <a:prstGeom prst="rightArrow">
            <a:avLst>
              <a:gd name="adj1" fmla="val 50000"/>
              <a:gd name="adj2" fmla="val 3530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graphicFrame>
        <p:nvGraphicFramePr>
          <p:cNvPr id="34" name="Таблица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36833"/>
              </p:ext>
            </p:extLst>
          </p:nvPr>
        </p:nvGraphicFramePr>
        <p:xfrm>
          <a:off x="7728181" y="2348883"/>
          <a:ext cx="2335808" cy="1134893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335808">
                  <a:extLst>
                    <a:ext uri="{9D8B030D-6E8A-4147-A177-3AD203B41FA5}">
                      <a16:col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20000"/>
                    </a:ext>
                  </a:extLst>
                </a:gridCol>
              </a:tblGrid>
              <a:tr h="276480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100" b="1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10000"/>
                  </a:ext>
                </a:extLst>
              </a:tr>
              <a:tr h="49680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1400" b="1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СКЛАД</a:t>
                      </a:r>
                    </a:p>
                  </a:txBody>
                  <a:tcPr marL="121920" marR="121920">
                    <a:solidFill>
                      <a:srgbClr val="9EE0FE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10001"/>
                  </a:ext>
                </a:extLst>
              </a:tr>
              <a:tr h="361606"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7" name="Стрелка вправо 36"/>
          <p:cNvSpPr/>
          <p:nvPr/>
        </p:nvSpPr>
        <p:spPr>
          <a:xfrm>
            <a:off x="10224459" y="2708920"/>
            <a:ext cx="498432" cy="377212"/>
          </a:xfrm>
          <a:prstGeom prst="rightArrow">
            <a:avLst>
              <a:gd name="adj1" fmla="val 50000"/>
              <a:gd name="adj2" fmla="val 3530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695736" y="2060851"/>
            <a:ext cx="857249" cy="360363"/>
          </a:xfrm>
          <a:prstGeom prst="rect">
            <a:avLst/>
          </a:prstGeom>
          <a:solidFill>
            <a:srgbClr val="9EE0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>
                <a:solidFill>
                  <a:srgbClr val="002060"/>
                </a:solidFill>
              </a:rPr>
              <a:t>ШАГ 2</a:t>
            </a:r>
            <a:r>
              <a:rPr lang="ru-RU" sz="1200" b="1">
                <a:solidFill>
                  <a:prstClr val="white"/>
                </a:solidFill>
              </a:rPr>
              <a:t> 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3791746" y="3861050"/>
            <a:ext cx="857249" cy="360363"/>
          </a:xfrm>
          <a:prstGeom prst="rect">
            <a:avLst/>
          </a:prstGeom>
          <a:solidFill>
            <a:srgbClr val="9EE0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>
                <a:solidFill>
                  <a:srgbClr val="002060"/>
                </a:solidFill>
              </a:rPr>
              <a:t>ШАГ 3</a:t>
            </a:r>
            <a:r>
              <a:rPr lang="ru-RU" sz="1200" b="1">
                <a:solidFill>
                  <a:prstClr val="white"/>
                </a:solidFill>
              </a:rPr>
              <a:t> </a:t>
            </a:r>
          </a:p>
        </p:txBody>
      </p:sp>
      <p:sp>
        <p:nvSpPr>
          <p:cNvPr id="46" name="Облако 4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460C5E6-5047-4C75-8C7B-4DE90D77B07D}"/>
              </a:ext>
            </a:extLst>
          </p:cNvPr>
          <p:cNvSpPr/>
          <p:nvPr/>
        </p:nvSpPr>
        <p:spPr>
          <a:xfrm>
            <a:off x="6576055" y="2924944"/>
            <a:ext cx="2496277" cy="936104"/>
          </a:xfrm>
          <a:prstGeom prst="cloud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каталогизация библиотечного</a:t>
            </a:r>
          </a:p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фонда</a:t>
            </a:r>
            <a:endParaRPr lang="ru-RU" sz="1200">
              <a:solidFill>
                <a:prstClr val="black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BFCFCEC-6A8A-4879-960C-08B3AEDF6CD5}"/>
              </a:ext>
            </a:extLst>
          </p:cNvPr>
          <p:cNvSpPr txBox="1"/>
          <p:nvPr/>
        </p:nvSpPr>
        <p:spPr>
          <a:xfrm>
            <a:off x="8985835" y="4869162"/>
            <a:ext cx="3206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>
                <a:solidFill>
                  <a:srgbClr val="002060"/>
                </a:solidFill>
              </a:rPr>
              <a:t>Предложения по улучшению</a:t>
            </a:r>
          </a:p>
        </p:txBody>
      </p:sp>
      <p:graphicFrame>
        <p:nvGraphicFramePr>
          <p:cNvPr id="51" name="Таблица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613017"/>
              </p:ext>
            </p:extLst>
          </p:nvPr>
        </p:nvGraphicFramePr>
        <p:xfrm>
          <a:off x="7920204" y="5532132"/>
          <a:ext cx="4271797" cy="77722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271797">
                  <a:extLst>
                    <a:ext uri="{9D8B030D-6E8A-4147-A177-3AD203B41FA5}">
                      <a16:col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20000"/>
                    </a:ext>
                  </a:extLst>
                </a:gridCol>
              </a:tblGrid>
              <a:tr h="247464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defRPr/>
                      </a:pPr>
                      <a:r>
                        <a:rPr lang="ru-RU" sz="1200" b="1" i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Выделение </a:t>
                      </a:r>
                      <a:r>
                        <a:rPr lang="ru-RU" sz="1200" b="1" i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рекреации для проведения полноценного урока вне учебного кабинета по необходимости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defRPr/>
                      </a:pPr>
                      <a:endParaRPr lang="ru-RU" altLang="ru-RU" sz="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869" marR="121869" marT="45717" marB="45717"/>
                </a:tc>
                <a:extLst>
                  <a:ext uri="{0D108BD9-81ED-4DB2-BD59-A6C34878D82A}">
                    <a16:row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10000"/>
                  </a:ext>
                </a:extLst>
              </a:tr>
              <a:tr h="2474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altLang="ru-RU"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869" marR="121869" marT="45717" marB="45717"/>
                </a:tc>
                <a:extLst>
                  <a:ext uri="{0D108BD9-81ED-4DB2-BD59-A6C34878D82A}">
                    <a16:row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3" name="Облако 5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ACCF01B-3199-413F-BB8D-FAEC7F3795E3}"/>
              </a:ext>
            </a:extLst>
          </p:cNvPr>
          <p:cNvSpPr/>
          <p:nvPr/>
        </p:nvSpPr>
        <p:spPr>
          <a:xfrm rot="20462620">
            <a:off x="8304245" y="1628800"/>
            <a:ext cx="2016224" cy="792088"/>
          </a:xfrm>
          <a:prstGeom prst="cloud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>
                <a:solidFill>
                  <a:prstClr val="black"/>
                </a:solidFill>
              </a:rPr>
              <a:t>Новые стеллажи</a:t>
            </a:r>
          </a:p>
        </p:txBody>
      </p:sp>
      <p:sp>
        <p:nvSpPr>
          <p:cNvPr id="48" name="Облако 4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ACCF01B-3199-413F-BB8D-FAEC7F3795E3}"/>
              </a:ext>
            </a:extLst>
          </p:cNvPr>
          <p:cNvSpPr/>
          <p:nvPr/>
        </p:nvSpPr>
        <p:spPr>
          <a:xfrm rot="20385040">
            <a:off x="982570" y="1731312"/>
            <a:ext cx="3183983" cy="734759"/>
          </a:xfrm>
          <a:prstGeom prst="cloud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>
                <a:solidFill>
                  <a:prstClr val="black"/>
                </a:solidFill>
              </a:rPr>
              <a:t>Перераспределение зон</a:t>
            </a:r>
          </a:p>
        </p:txBody>
      </p:sp>
      <p:graphicFrame>
        <p:nvGraphicFramePr>
          <p:cNvPr id="49" name="Таблица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706140"/>
              </p:ext>
            </p:extLst>
          </p:nvPr>
        </p:nvGraphicFramePr>
        <p:xfrm>
          <a:off x="4655840" y="1700811"/>
          <a:ext cx="2016224" cy="937399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016224">
                  <a:extLst>
                    <a:ext uri="{9D8B030D-6E8A-4147-A177-3AD203B41FA5}">
                      <a16:col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20000"/>
                    </a:ext>
                  </a:extLst>
                </a:gridCol>
              </a:tblGrid>
              <a:tr h="282044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100" b="1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10000"/>
                  </a:ext>
                </a:extLst>
              </a:tr>
              <a:tr h="41151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1400" b="1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КАБИНЕТ</a:t>
                      </a:r>
                      <a:r>
                        <a:rPr lang="ru-RU" sz="1400" b="1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№1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21920" marR="121920">
                    <a:solidFill>
                      <a:srgbClr val="9EE0FE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10001"/>
                  </a:ext>
                </a:extLst>
              </a:tr>
              <a:tr h="242544"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4" name="Стрелка вправо 53"/>
          <p:cNvSpPr/>
          <p:nvPr/>
        </p:nvSpPr>
        <p:spPr>
          <a:xfrm rot="1271383">
            <a:off x="3196554" y="3566770"/>
            <a:ext cx="585188" cy="401155"/>
          </a:xfrm>
          <a:prstGeom prst="rightArrow">
            <a:avLst>
              <a:gd name="adj1" fmla="val 50000"/>
              <a:gd name="adj2" fmla="val 3530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graphicFrame>
        <p:nvGraphicFramePr>
          <p:cNvPr id="55" name="Таблица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6449"/>
              </p:ext>
            </p:extLst>
          </p:nvPr>
        </p:nvGraphicFramePr>
        <p:xfrm>
          <a:off x="4847863" y="3429000"/>
          <a:ext cx="1920213" cy="905117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920213">
                  <a:extLst>
                    <a:ext uri="{9D8B030D-6E8A-4147-A177-3AD203B41FA5}">
                      <a16:col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20000"/>
                    </a:ext>
                  </a:extLst>
                </a:gridCol>
              </a:tblGrid>
              <a:tr h="237948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endParaRPr lang="ru-RU" sz="1100" b="1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10000"/>
                  </a:ext>
                </a:extLst>
              </a:tr>
              <a:tr h="40219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1400" b="1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КАБИНЕТ</a:t>
                      </a:r>
                      <a:r>
                        <a:rPr lang="ru-RU" sz="1400" b="1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№2</a:t>
                      </a:r>
                      <a:endParaRPr lang="ru-RU" sz="1400" b="1" kern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21920" marR="121920">
                    <a:solidFill>
                      <a:srgbClr val="9EE0FE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10001"/>
                  </a:ext>
                </a:extLst>
              </a:tr>
              <a:tr h="223951"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6" name="Выгнутая влево стрелка 55"/>
          <p:cNvSpPr/>
          <p:nvPr/>
        </p:nvSpPr>
        <p:spPr>
          <a:xfrm rot="16200000">
            <a:off x="4673842" y="1010733"/>
            <a:ext cx="2268252" cy="7680853"/>
          </a:xfrm>
          <a:prstGeom prst="curvedRightArrow">
            <a:avLst>
              <a:gd name="adj1" fmla="val 25000"/>
              <a:gd name="adj2" fmla="val 49393"/>
              <a:gd name="adj3" fmla="val 262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57" name="Облако 5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ACCF01B-3199-413F-BB8D-FAEC7F3795E3}"/>
              </a:ext>
            </a:extLst>
          </p:cNvPr>
          <p:cNvSpPr/>
          <p:nvPr/>
        </p:nvSpPr>
        <p:spPr>
          <a:xfrm rot="21046392">
            <a:off x="97438" y="3664169"/>
            <a:ext cx="2830031" cy="1082784"/>
          </a:xfrm>
          <a:prstGeom prst="cloud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>
                <a:solidFill>
                  <a:prstClr val="black"/>
                </a:solidFill>
              </a:rPr>
              <a:t>Утилизация старой мебели, Перенос материалов, оборудования</a:t>
            </a:r>
          </a:p>
        </p:txBody>
      </p:sp>
      <p:sp>
        <p:nvSpPr>
          <p:cNvPr id="58" name="Облако 5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ACCF01B-3199-413F-BB8D-FAEC7F3795E3}"/>
              </a:ext>
            </a:extLst>
          </p:cNvPr>
          <p:cNvSpPr/>
          <p:nvPr/>
        </p:nvSpPr>
        <p:spPr>
          <a:xfrm rot="20278760">
            <a:off x="6466016" y="1372803"/>
            <a:ext cx="1389803" cy="530797"/>
          </a:xfrm>
          <a:prstGeom prst="cloud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>
                <a:solidFill>
                  <a:prstClr val="black"/>
                </a:solidFill>
              </a:rPr>
              <a:t>ремонт</a:t>
            </a:r>
          </a:p>
        </p:txBody>
      </p:sp>
      <p:sp>
        <p:nvSpPr>
          <p:cNvPr id="59" name="Облако 5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ACCF01B-3199-413F-BB8D-FAEC7F3795E3}"/>
              </a:ext>
            </a:extLst>
          </p:cNvPr>
          <p:cNvSpPr/>
          <p:nvPr/>
        </p:nvSpPr>
        <p:spPr>
          <a:xfrm rot="21085219">
            <a:off x="3571208" y="2529252"/>
            <a:ext cx="2016224" cy="792088"/>
          </a:xfrm>
          <a:prstGeom prst="cloud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>
                <a:solidFill>
                  <a:prstClr val="black"/>
                </a:solidFill>
              </a:rPr>
              <a:t>Новая мебель</a:t>
            </a:r>
          </a:p>
        </p:txBody>
      </p:sp>
      <p:sp>
        <p:nvSpPr>
          <p:cNvPr id="60" name="Облако 5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ACCF01B-3199-413F-BB8D-FAEC7F3795E3}"/>
              </a:ext>
            </a:extLst>
          </p:cNvPr>
          <p:cNvSpPr/>
          <p:nvPr/>
        </p:nvSpPr>
        <p:spPr>
          <a:xfrm rot="19496569">
            <a:off x="4955738" y="2479135"/>
            <a:ext cx="3168351" cy="530797"/>
          </a:xfrm>
          <a:prstGeom prst="cloud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>
                <a:solidFill>
                  <a:prstClr val="black"/>
                </a:solidFill>
              </a:rPr>
              <a:t>Дополнительные рабочие места</a:t>
            </a:r>
          </a:p>
        </p:txBody>
      </p:sp>
      <p:sp>
        <p:nvSpPr>
          <p:cNvPr id="61" name="Облако 6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ACCF01B-3199-413F-BB8D-FAEC7F3795E3}"/>
              </a:ext>
            </a:extLst>
          </p:cNvPr>
          <p:cNvSpPr/>
          <p:nvPr/>
        </p:nvSpPr>
        <p:spPr>
          <a:xfrm>
            <a:off x="8592277" y="3212976"/>
            <a:ext cx="2304256" cy="864096"/>
          </a:xfrm>
          <a:prstGeom prst="cloud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Стал библиотекой</a:t>
            </a:r>
          </a:p>
        </p:txBody>
      </p:sp>
      <p:sp>
        <p:nvSpPr>
          <p:cNvPr id="62" name="Облако 6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ACCF01B-3199-413F-BB8D-FAEC7F3795E3}"/>
              </a:ext>
            </a:extLst>
          </p:cNvPr>
          <p:cNvSpPr/>
          <p:nvPr/>
        </p:nvSpPr>
        <p:spPr>
          <a:xfrm rot="21034153">
            <a:off x="4303820" y="4265529"/>
            <a:ext cx="2016224" cy="792088"/>
          </a:xfrm>
          <a:prstGeom prst="cloud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>
                <a:solidFill>
                  <a:prstClr val="black"/>
                </a:solidFill>
              </a:rPr>
              <a:t>Зоны для проведения занятий</a:t>
            </a:r>
          </a:p>
        </p:txBody>
      </p:sp>
    </p:spTree>
    <p:extLst>
      <p:ext uri="{BB962C8B-B14F-4D97-AF65-F5344CB8AC3E}">
        <p14:creationId xmlns:p14="http://schemas.microsoft.com/office/powerpoint/2010/main" val="249947115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309</Words>
  <Application>Microsoft Office PowerPoint</Application>
  <PresentationFormat>Произвольный</PresentationFormat>
  <Paragraphs>81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Тема Office</vt:lpstr>
      <vt:lpstr>1_Тема Office</vt:lpstr>
      <vt:lpstr>2_Тема Office</vt:lpstr>
      <vt:lpstr>3_Тема Office</vt:lpstr>
      <vt:lpstr>4_Тема Office</vt:lpstr>
      <vt:lpstr>Презентация PowerPoint</vt:lpstr>
      <vt:lpstr>Презентация PowerPoint</vt:lpstr>
      <vt:lpstr>Оптимизация школьного пространства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retrtr</dc:creator>
  <cp:lastModifiedBy>Пользователь</cp:lastModifiedBy>
  <cp:revision>8</cp:revision>
  <dcterms:created xsi:type="dcterms:W3CDTF">2024-10-28T08:34:25Z</dcterms:created>
  <dcterms:modified xsi:type="dcterms:W3CDTF">2025-06-11T09:16:43Z</dcterms:modified>
</cp:coreProperties>
</file>